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23"/>
  </p:notesMasterIdLst>
  <p:sldIdLst>
    <p:sldId id="287" r:id="rId5"/>
    <p:sldId id="294" r:id="rId6"/>
    <p:sldId id="318" r:id="rId7"/>
    <p:sldId id="319" r:id="rId8"/>
    <p:sldId id="311" r:id="rId9"/>
    <p:sldId id="312" r:id="rId10"/>
    <p:sldId id="313" r:id="rId11"/>
    <p:sldId id="304" r:id="rId12"/>
    <p:sldId id="276" r:id="rId13"/>
    <p:sldId id="314" r:id="rId14"/>
    <p:sldId id="317" r:id="rId15"/>
    <p:sldId id="320" r:id="rId16"/>
    <p:sldId id="323" r:id="rId17"/>
    <p:sldId id="321" r:id="rId18"/>
    <p:sldId id="315" r:id="rId19"/>
    <p:sldId id="322" r:id="rId20"/>
    <p:sldId id="316" r:id="rId21"/>
    <p:sldId id="310" r:id="rId22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07DF05-AB09-817A-7EFF-4267E50CCBBB}" name="Jo North" initials="JN" userId="S::jo.north@franklin.ac.uk::1f910fda-e36a-410a-9932-5a60efccd51a" providerId="AD"/>
  <p188:author id="{A81FF115-16B9-4A58-800A-47B1BA831DD3}" name="Wendy Ellis" initials="WE" userId="S::wendy.ellis@franklin.ac.uk::95d06ba4-7cbb-4e71-96f7-0d54978a228f" providerId="AD"/>
  <p188:author id="{AB224D1E-D6E2-16AD-FF72-AEAD97B0ACE7}" name="CJ Stephens" initials="CS" userId="S::Catherine.Stephens@franklin.ac.uk::780f571c-e9b7-4eb5-8ee2-76886eb8073c" providerId="AD"/>
  <p188:author id="{CE66A333-14B6-0E9A-5696-B864F66C08CD}" name="Becky Miller" initials="BM" userId="S::Becky.Miller@franklin.ac.uk::26393730-bb17-41d6-81ab-66e2cd58b60d" providerId="AD"/>
  <p188:author id="{4EB60D3F-18F0-5CE9-92FE-BAA9082FD58D}" name="Theresa Marriott" initials="TM" userId="S::Theresa.Marriott@franklin.ac.uk::25c57f62-a4aa-4155-9a37-07518e68f630" providerId="AD"/>
  <p188:author id="{69EA2149-ECE3-FD08-A6F5-5EBFE70CC563}" name="James Graham" initials="JG" userId="S::james.graham@franklin.ac.uk::4bc8aee3-ec5f-48e1-94f9-400789f0128b" providerId="AD"/>
  <p188:author id="{0C066D4E-C063-3E70-C4C6-0B0A0DD1E495}" name="Emma Swinburn" initials="" userId="S::emma.swinburn@franklin.ac.uk::e597c6e9-7033-46ef-805a-af88906b8c35" providerId="AD"/>
  <p188:author id="{691A755D-A542-05A6-18C8-EF238408C566}" name="Ebony Scrimshaw" initials="ES" userId="S::ebony.scrimshaw@franklin.ac.uk::08663f35-67f9-4d83-b319-8d221c73f707" providerId="AD"/>
  <p188:author id="{C4E53273-3D51-E0CC-AE65-231019597AFD}" name="CJ Stephens" initials="CS" userId="S::catherine.stephens@franklin.ac.uk::780f571c-e9b7-4eb5-8ee2-76886eb8073c" providerId="AD"/>
  <p188:author id="{72D44674-F802-2BEA-D290-9E82179B0998}" name="Wendy Ellis" initials="WE" userId="S::Wendy.Ellis@franklin.ac.uk::95d06ba4-7cbb-4e71-96f7-0d54978a228f" providerId="AD"/>
  <p188:author id="{7657707D-35C5-28E8-EF23-B4781DDFE43D}" name="James Graham" initials="" userId="S::James.Graham@franklin.ac.uk::4bc8aee3-ec5f-48e1-94f9-400789f0128b" providerId="AD"/>
  <p188:author id="{4CBC2984-BCD2-95BE-5E72-6541A8425320}" name="Amanda Cropper" initials="AC" userId="S::amanda.cropper@franklin.ac.uk::c78e5d25-739d-4cb1-bb5d-901f09741ee3" providerId="AD"/>
  <p188:author id="{3B7AA185-853C-5F8A-E5BB-2280D24B108E}" name="Vicki Jones" initials="VJ" userId="S::vicki.jones@franklin.ac.uk::10368d02-de9d-4ce2-9f17-d472cae74630" providerId="AD"/>
  <p188:author id="{6508AE94-DDC9-E077-1564-F45E38C34093}" name="Gary Thomas" initials="" userId="S::gary.thomas@franklin.ac.uk::2fe8a49a-debb-464f-b636-94e7b475e194" providerId="AD"/>
  <p188:author id="{2FE56C9F-B903-199D-6750-9DD694A24B90}" name="Craig Burkitt" initials="CB" userId="S::craig.burkitt@franklin.ac.uk::f7c4d315-fc48-4ea3-8363-039793885108" providerId="AD"/>
  <p188:author id="{085886A2-FA96-550A-2F5E-11B98EB2A32C}" name="Jill Parkinson" initials="JP" userId="S::jill.parkinson@franklin.ac.uk::18287a34-a822-49b3-bd7c-bfd56f6e4169" providerId="AD"/>
  <p188:author id="{94D6C1AC-AE67-F971-E29F-4C0B51BC36EF}" name="Jo North" initials="JN" userId="S::Jo.North@franklin.ac.uk::1f910fda-e36a-410a-9932-5a60efccd51a" providerId="AD"/>
  <p188:author id="{5491FFB5-5E61-CD08-C1B3-D403647348A4}" name="Jill Parkinson" initials="" userId="S::Jill.Parkinson@franklin.ac.uk::18287a34-a822-49b3-bd7c-bfd56f6e4169" providerId="AD"/>
  <p188:author id="{53BC7ED8-7EBE-5305-AE7B-43751179A88B}" name="Helen Forman" initials="HF" userId="S::helen.forman@franklin.ac.uk::3a8c7d67-c6dd-4571-9ba8-d1a39ae9e2aa" providerId="AD"/>
  <p188:author id="{F2AF44DB-54F6-36E6-4D99-7463A66349B2}" name="Becky Miller" initials="BM" userId="S::becky.miller@franklin.ac.uk::26393730-bb17-41d6-81ab-66e2cd58b60d" providerId="AD"/>
  <p188:author id="{A7C9D2F1-8D48-7DFD-2E52-92B59AD72D8A}" name="Ebony Scrimshaw" initials="" userId="S::Ebony.Scrimshaw@franklin.ac.uk::08663f35-67f9-4d83-b319-8d221c73f707" providerId="AD"/>
  <p188:author id="{9623D7F6-7D70-67DE-5C88-B607219BE754}" name="Gemma Scott" initials="GS" userId="S::Gemma.Scott@franklin.ac.uk::275fe2b1-c9f6-4f9a-8e2b-536db1370533" providerId="AD"/>
  <p188:author id="{D2826CF9-20CF-0D53-A881-56B3C1AB75F7}" name="Shane Harrison" initials="" userId="S::shane.harrison@franklin.ac.uk::68d024a1-4c6b-43cb-a031-d767f46458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276"/>
    <a:srgbClr val="3D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23031-EFD1-8C67-0168-2ABC6CA77FC8}" v="150" dt="2026-03-02T14:16:59.040"/>
    <p1510:client id="{5064C64C-E957-E47F-8E20-A33C3079BA23}" v="24" dt="2026-03-02T10:23:07.949"/>
    <p1510:client id="{AA3827D2-84AA-4E71-7BCE-4934CE9B41FB}" v="235" dt="2026-03-02T14:46:41.165"/>
    <p1510:client id="{AC6AC641-75CE-46DF-35F8-90EA540FDAC4}" v="241" dt="2026-03-02T10:54:29.2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4" autoAdjust="0"/>
  </p:normalViewPr>
  <p:slideViewPr>
    <p:cSldViewPr snapToGrid="0">
      <p:cViewPr varScale="1">
        <p:scale>
          <a:sx n="51" d="100"/>
          <a:sy n="51" d="100"/>
        </p:scale>
        <p:origin x="154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631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8631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E5DB26EF-3C94-6F42-9032-4E2D56D448D2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011"/>
            <a:ext cx="2945659" cy="498629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8011"/>
            <a:ext cx="2945659" cy="498629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E816FB89-9CBA-DB40-AF6D-AA21F39F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5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5CCD-D14F-B7ED-7D67-CA6C6C07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0DBCF-3DA3-1AB9-3CA4-BEB5EFAEC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B1204-3092-99D6-EE2F-4736AF5D4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Give out packs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63EC-C955-998A-8E96-C6A3C71E7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90283-50E7-7E13-4E64-582F19234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F2AD0-54E0-611C-4806-F1F638B18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74CD38-8A33-A845-4044-D9C4C3216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Brief run through these headings only as info is for the next slide and staff activity (limited time, max 10m)</a:t>
            </a:r>
          </a:p>
          <a:p>
            <a:endParaRPr lang="en-GB" b="1" dirty="0"/>
          </a:p>
          <a:p>
            <a:r>
              <a:rPr lang="en-GB" b="1" dirty="0"/>
              <a:t>Case studies (ask staff individually to stand up and quick few mins on what they have done/implemented)</a:t>
            </a:r>
          </a:p>
          <a:p>
            <a:endParaRPr lang="en-GB" b="1" dirty="0"/>
          </a:p>
          <a:p>
            <a:r>
              <a:rPr lang="en-GB" b="1" dirty="0"/>
              <a:t>Sherrie: </a:t>
            </a:r>
            <a:r>
              <a:rPr lang="en-GB" b="0" dirty="0"/>
              <a:t>Psy – developed her own ‘clock’ revision method.</a:t>
            </a:r>
          </a:p>
          <a:p>
            <a:endParaRPr lang="en-GB" b="1" dirty="0"/>
          </a:p>
          <a:p>
            <a:r>
              <a:rPr lang="en-GB" b="1" dirty="0"/>
              <a:t>Pete: </a:t>
            </a:r>
            <a:r>
              <a:rPr lang="en-GB" b="0" dirty="0"/>
              <a:t>Sport – Used a variety of methods to support recall and better written responses.</a:t>
            </a:r>
          </a:p>
          <a:p>
            <a:endParaRPr lang="en-GB" b="1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E533-E0A3-B1EB-6260-496A33A82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BD1D5-33C8-A3CB-2585-0B13EB8A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351EC-593E-E5EB-1D3B-0B75A02CB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E9EAC-EA0B-09F8-5340-EBD30E150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Brief run through these headings only as info is for the next slide and staff activity (limited time, max 10m)</a:t>
            </a:r>
          </a:p>
          <a:p>
            <a:endParaRPr lang="en-GB" b="1" dirty="0"/>
          </a:p>
          <a:p>
            <a:r>
              <a:rPr lang="en-GB" b="1" dirty="0"/>
              <a:t>Case studies (ask staff individually to stand up and quick few mins on what they have done/implemented)</a:t>
            </a:r>
          </a:p>
          <a:p>
            <a:endParaRPr lang="en-GB" b="1" dirty="0"/>
          </a:p>
          <a:p>
            <a:r>
              <a:rPr lang="en-GB" b="1" dirty="0"/>
              <a:t>Sherrie: </a:t>
            </a:r>
            <a:r>
              <a:rPr lang="en-GB" b="0" dirty="0"/>
              <a:t>Psy – developed her own ‘clock’ revision method.</a:t>
            </a:r>
          </a:p>
          <a:p>
            <a:endParaRPr lang="en-GB" b="1" dirty="0"/>
          </a:p>
          <a:p>
            <a:r>
              <a:rPr lang="en-GB" b="1" dirty="0"/>
              <a:t>Pete: </a:t>
            </a:r>
            <a:r>
              <a:rPr lang="en-GB" b="0" dirty="0"/>
              <a:t>Sport – Used a variety of methods to support recall and better written responses.</a:t>
            </a:r>
          </a:p>
          <a:p>
            <a:endParaRPr lang="en-GB" b="1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348C5-7226-54DF-32BF-8F66A42B0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684D1-C786-4C4D-2B9D-97712F900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51A4B-20B9-D737-A228-44FB50CE1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C7B07-43B7-F309-1853-DA4DCF558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Brief run through these headings only as info is for the next slide and staff activity (limited time, max 10m)</a:t>
            </a:r>
          </a:p>
          <a:p>
            <a:endParaRPr lang="en-GB" b="1" dirty="0"/>
          </a:p>
          <a:p>
            <a:r>
              <a:rPr lang="en-GB" b="1" dirty="0"/>
              <a:t>Case studies (ask staff individually to stand up and quick few mins on what they have done/implemented)</a:t>
            </a:r>
          </a:p>
          <a:p>
            <a:endParaRPr lang="en-GB" b="1" dirty="0"/>
          </a:p>
          <a:p>
            <a:r>
              <a:rPr lang="en-GB" b="1" dirty="0"/>
              <a:t>Sherrie: </a:t>
            </a:r>
            <a:r>
              <a:rPr lang="en-GB" b="0" dirty="0"/>
              <a:t>Psy – developed her own ‘clock’ revision method.</a:t>
            </a:r>
          </a:p>
          <a:p>
            <a:endParaRPr lang="en-GB" b="1" dirty="0"/>
          </a:p>
          <a:p>
            <a:r>
              <a:rPr lang="en-GB" b="1" dirty="0"/>
              <a:t>Pete: </a:t>
            </a:r>
            <a:r>
              <a:rPr lang="en-GB" b="0" dirty="0"/>
              <a:t>Sport – Used a variety of methods to support recall and better written responses.</a:t>
            </a:r>
          </a:p>
          <a:p>
            <a:endParaRPr lang="en-GB" b="1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5B53-3981-B5E6-2D4F-16CCE22F7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4A3B-45BD-5A93-5049-3FB00FCC2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8A345-752B-F48C-16CB-54349A91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4EB3D-CD8D-C40D-9144-175E68837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Brief run through these headings only as info is for the next slide and staff activity (limited time, max 10m)</a:t>
            </a:r>
          </a:p>
          <a:p>
            <a:endParaRPr lang="en-GB" b="1" dirty="0"/>
          </a:p>
          <a:p>
            <a:r>
              <a:rPr lang="en-GB" b="1" dirty="0"/>
              <a:t>Case studies (ask staff individually to stand up and quick few mins on what they have done/implemented)</a:t>
            </a:r>
          </a:p>
          <a:p>
            <a:endParaRPr lang="en-GB" b="1" dirty="0"/>
          </a:p>
          <a:p>
            <a:r>
              <a:rPr lang="en-GB" b="1" dirty="0"/>
              <a:t>Sherrie: </a:t>
            </a:r>
            <a:r>
              <a:rPr lang="en-GB" b="0" dirty="0"/>
              <a:t>Psy – developed her own ‘clock’ revision method.</a:t>
            </a:r>
          </a:p>
          <a:p>
            <a:endParaRPr lang="en-GB" b="1" dirty="0"/>
          </a:p>
          <a:p>
            <a:r>
              <a:rPr lang="en-GB" b="1" dirty="0"/>
              <a:t>Pete: </a:t>
            </a:r>
            <a:r>
              <a:rPr lang="en-GB" b="0" dirty="0"/>
              <a:t>Sport – Used a variety of methods to support recall and better written responses.</a:t>
            </a:r>
          </a:p>
          <a:p>
            <a:endParaRPr lang="en-GB" b="1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E0491-A027-567D-B552-82D78A013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FB89-9CBA-DB40-AF6D-AA21F39FF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44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7547D-FB23-B7EA-6490-44B7E9CA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3E091-A6FD-CFA8-368C-33D2AEF19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1C699-A171-A78C-A632-C0379D90B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RAG rating – Importance in relation to spaced repetition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Go through them and ask students to personally identify where they think that they are in terms of revision for subjects/topics </a:t>
            </a:r>
            <a:r>
              <a:rPr lang="en-GB" b="1" dirty="0"/>
              <a:t>(no student feedback required).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Reinforce that despite being uncomfortable, they need to be revising in the amber and red areas – that should be their focus.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Green is a good place to start but they should not be living in the green if they want to improve.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F7C1-2B96-926E-140A-4EA2D91A9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89CB8-25FE-457E-870B-4208C4B687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3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6698-630C-8004-BF15-262D96778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BFE05-CDDA-6A9A-FC14-0EBD2D5AA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CB8A7-BA89-D046-46C2-6C16B27F8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Helpful links to more info and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151F-6EE2-5A2C-E48B-C239B57A0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6FB89-9CBA-DB40-AF6D-AA21F39FFBE8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932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7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6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9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3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8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2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0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9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C034E-EC28-6057-B2BF-A15C006A3E6A}"/>
              </a:ext>
            </a:extLst>
          </p:cNvPr>
          <p:cNvSpPr/>
          <p:nvPr userDrawn="1"/>
        </p:nvSpPr>
        <p:spPr>
          <a:xfrm>
            <a:off x="10155810" y="5656082"/>
            <a:ext cx="2036190" cy="1201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>
                <a:solidFill>
                  <a:srgbClr val="343356"/>
                </a:solidFill>
                <a:latin typeface="ITC Avant Garde Pro Md" panose="02000607030000020004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  <a:lvl2pPr>
              <a:defRPr sz="2000">
                <a:solidFill>
                  <a:srgbClr val="343356"/>
                </a:solidFill>
                <a:latin typeface="ITC Avant Garde Pro Md" panose="02000607030000020004" pitchFamily="2" charset="77"/>
              </a:defRPr>
            </a:lvl2pPr>
            <a:lvl3pPr>
              <a:defRPr sz="1800">
                <a:solidFill>
                  <a:srgbClr val="343356"/>
                </a:solidFill>
                <a:latin typeface="ITC Avant Garde Pro Md" panose="02000607030000020004" pitchFamily="2" charset="77"/>
              </a:defRPr>
            </a:lvl3pPr>
            <a:lvl4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4pPr>
            <a:lvl5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B68781-60DE-A7B6-F26A-0972E3F4CD2A}"/>
              </a:ext>
            </a:extLst>
          </p:cNvPr>
          <p:cNvSpPr/>
          <p:nvPr userDrawn="1"/>
        </p:nvSpPr>
        <p:spPr>
          <a:xfrm>
            <a:off x="10155810" y="5656082"/>
            <a:ext cx="2036190" cy="1201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  <a:lvl2pPr>
              <a:defRPr sz="2000">
                <a:solidFill>
                  <a:srgbClr val="343356"/>
                </a:solidFill>
                <a:latin typeface="ITC Avant Garde Pro Md" panose="02000607030000020004" pitchFamily="2" charset="77"/>
              </a:defRPr>
            </a:lvl2pPr>
            <a:lvl3pPr>
              <a:defRPr sz="1800">
                <a:solidFill>
                  <a:srgbClr val="343356"/>
                </a:solidFill>
                <a:latin typeface="ITC Avant Garde Pro Md" panose="02000607030000020004" pitchFamily="2" charset="77"/>
              </a:defRPr>
            </a:lvl3pPr>
            <a:lvl4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4pPr>
            <a:lvl5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3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6304285-30B2-6DA0-8D1C-831BDDEC1F28}"/>
              </a:ext>
            </a:extLst>
          </p:cNvPr>
          <p:cNvSpPr/>
          <p:nvPr userDrawn="1"/>
        </p:nvSpPr>
        <p:spPr>
          <a:xfrm>
            <a:off x="0" y="4336181"/>
            <a:ext cx="2820203" cy="2521819"/>
          </a:xfrm>
          <a:custGeom>
            <a:avLst/>
            <a:gdLst>
              <a:gd name="connsiteX0" fmla="*/ 2820203 w 2820203"/>
              <a:gd name="connsiteY0" fmla="*/ 2521819 h 2521819"/>
              <a:gd name="connsiteX1" fmla="*/ 0 w 2820203"/>
              <a:gd name="connsiteY1" fmla="*/ 2521819 h 2521819"/>
              <a:gd name="connsiteX2" fmla="*/ 0 w 2820203"/>
              <a:gd name="connsiteY2" fmla="*/ 0 h 2521819"/>
              <a:gd name="connsiteX3" fmla="*/ 115504 w 2820203"/>
              <a:gd name="connsiteY3" fmla="*/ 0 h 2521819"/>
              <a:gd name="connsiteX4" fmla="*/ 413887 w 2820203"/>
              <a:gd name="connsiteY4" fmla="*/ 2050181 h 2521819"/>
              <a:gd name="connsiteX5" fmla="*/ 2820203 w 2820203"/>
              <a:gd name="connsiteY5" fmla="*/ 2521819 h 2521819"/>
              <a:gd name="connsiteX0" fmla="*/ 2820203 w 2820203"/>
              <a:gd name="connsiteY0" fmla="*/ 2521819 h 2521819"/>
              <a:gd name="connsiteX1" fmla="*/ 0 w 2820203"/>
              <a:gd name="connsiteY1" fmla="*/ 2521819 h 2521819"/>
              <a:gd name="connsiteX2" fmla="*/ 0 w 2820203"/>
              <a:gd name="connsiteY2" fmla="*/ 0 h 2521819"/>
              <a:gd name="connsiteX3" fmla="*/ 413887 w 2820203"/>
              <a:gd name="connsiteY3" fmla="*/ 2050181 h 2521819"/>
              <a:gd name="connsiteX4" fmla="*/ 2820203 w 2820203"/>
              <a:gd name="connsiteY4" fmla="*/ 2521819 h 2521819"/>
              <a:gd name="connsiteX0" fmla="*/ 2820203 w 2820203"/>
              <a:gd name="connsiteY0" fmla="*/ 2521819 h 2521819"/>
              <a:gd name="connsiteX1" fmla="*/ 0 w 2820203"/>
              <a:gd name="connsiteY1" fmla="*/ 2521819 h 2521819"/>
              <a:gd name="connsiteX2" fmla="*/ 0 w 2820203"/>
              <a:gd name="connsiteY2" fmla="*/ 0 h 2521819"/>
              <a:gd name="connsiteX3" fmla="*/ 182881 w 2820203"/>
              <a:gd name="connsiteY3" fmla="*/ 2367815 h 2521819"/>
              <a:gd name="connsiteX4" fmla="*/ 2820203 w 2820203"/>
              <a:gd name="connsiteY4" fmla="*/ 2521819 h 2521819"/>
              <a:gd name="connsiteX0" fmla="*/ 2820203 w 2820203"/>
              <a:gd name="connsiteY0" fmla="*/ 2521819 h 2521819"/>
              <a:gd name="connsiteX1" fmla="*/ 0 w 2820203"/>
              <a:gd name="connsiteY1" fmla="*/ 2521819 h 2521819"/>
              <a:gd name="connsiteX2" fmla="*/ 0 w 2820203"/>
              <a:gd name="connsiteY2" fmla="*/ 0 h 2521819"/>
              <a:gd name="connsiteX3" fmla="*/ 336885 w 2820203"/>
              <a:gd name="connsiteY3" fmla="*/ 2088682 h 2521819"/>
              <a:gd name="connsiteX4" fmla="*/ 2820203 w 2820203"/>
              <a:gd name="connsiteY4" fmla="*/ 2521819 h 25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0203" h="2521819">
                <a:moveTo>
                  <a:pt x="2820203" y="2521819"/>
                </a:moveTo>
                <a:lnTo>
                  <a:pt x="0" y="2521819"/>
                </a:lnTo>
                <a:lnTo>
                  <a:pt x="0" y="0"/>
                </a:lnTo>
                <a:lnTo>
                  <a:pt x="336885" y="2088682"/>
                </a:lnTo>
                <a:lnTo>
                  <a:pt x="2820203" y="2521819"/>
                </a:lnTo>
                <a:close/>
              </a:path>
            </a:pathLst>
          </a:custGeom>
          <a:solidFill>
            <a:srgbClr val="00BD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2FE5DEC-6ACC-9B65-49E0-5CE25140AA3B}"/>
              </a:ext>
            </a:extLst>
          </p:cNvPr>
          <p:cNvSpPr/>
          <p:nvPr userDrawn="1"/>
        </p:nvSpPr>
        <p:spPr>
          <a:xfrm>
            <a:off x="8672362" y="0"/>
            <a:ext cx="3519638" cy="6857999"/>
          </a:xfrm>
          <a:custGeom>
            <a:avLst/>
            <a:gdLst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0 w 3519638"/>
              <a:gd name="connsiteY4" fmla="*/ 0 h 6857999"/>
              <a:gd name="connsiteX0" fmla="*/ 19250 w 3538888"/>
              <a:gd name="connsiteY0" fmla="*/ 0 h 6857999"/>
              <a:gd name="connsiteX1" fmla="*/ 3538888 w 3538888"/>
              <a:gd name="connsiteY1" fmla="*/ 0 h 6857999"/>
              <a:gd name="connsiteX2" fmla="*/ 3538888 w 3538888"/>
              <a:gd name="connsiteY2" fmla="*/ 6857999 h 6857999"/>
              <a:gd name="connsiteX3" fmla="*/ 19250 w 3538888"/>
              <a:gd name="connsiteY3" fmla="*/ 6857999 h 6857999"/>
              <a:gd name="connsiteX4" fmla="*/ 0 w 3538888"/>
              <a:gd name="connsiteY4" fmla="*/ 3628724 h 6857999"/>
              <a:gd name="connsiteX5" fmla="*/ 19250 w 3538888"/>
              <a:gd name="connsiteY5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943276 w 3519638"/>
              <a:gd name="connsiteY4" fmla="*/ 2983831 h 6857999"/>
              <a:gd name="connsiteX5" fmla="*/ 0 w 3519638"/>
              <a:gd name="connsiteY5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1501541 w 3519638"/>
              <a:gd name="connsiteY4" fmla="*/ 1713296 h 6857999"/>
              <a:gd name="connsiteX5" fmla="*/ 0 w 3519638"/>
              <a:gd name="connsiteY5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818147 w 3519638"/>
              <a:gd name="connsiteY4" fmla="*/ 1722921 h 6857999"/>
              <a:gd name="connsiteX5" fmla="*/ 0 w 3519638"/>
              <a:gd name="connsiteY5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481263 w 3519638"/>
              <a:gd name="connsiteY4" fmla="*/ 3859731 h 6857999"/>
              <a:gd name="connsiteX5" fmla="*/ 818147 w 3519638"/>
              <a:gd name="connsiteY5" fmla="*/ 1722921 h 6857999"/>
              <a:gd name="connsiteX6" fmla="*/ 0 w 3519638"/>
              <a:gd name="connsiteY6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423512 w 3519638"/>
              <a:gd name="connsiteY4" fmla="*/ 3407343 h 6857999"/>
              <a:gd name="connsiteX5" fmla="*/ 818147 w 3519638"/>
              <a:gd name="connsiteY5" fmla="*/ 1722921 h 6857999"/>
              <a:gd name="connsiteX6" fmla="*/ 0 w 3519638"/>
              <a:gd name="connsiteY6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327259 w 3519638"/>
              <a:gd name="connsiteY4" fmla="*/ 4244741 h 6857999"/>
              <a:gd name="connsiteX5" fmla="*/ 423512 w 3519638"/>
              <a:gd name="connsiteY5" fmla="*/ 3407343 h 6857999"/>
              <a:gd name="connsiteX6" fmla="*/ 818147 w 3519638"/>
              <a:gd name="connsiteY6" fmla="*/ 1722921 h 6857999"/>
              <a:gd name="connsiteX7" fmla="*/ 0 w 3519638"/>
              <a:gd name="connsiteY7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1357162 w 3519638"/>
              <a:gd name="connsiteY4" fmla="*/ 5419023 h 6857999"/>
              <a:gd name="connsiteX5" fmla="*/ 423512 w 3519638"/>
              <a:gd name="connsiteY5" fmla="*/ 3407343 h 6857999"/>
              <a:gd name="connsiteX6" fmla="*/ 818147 w 3519638"/>
              <a:gd name="connsiteY6" fmla="*/ 1722921 h 6857999"/>
              <a:gd name="connsiteX7" fmla="*/ 0 w 3519638"/>
              <a:gd name="connsiteY7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0 w 3519638"/>
              <a:gd name="connsiteY3" fmla="*/ 6857999 h 6857999"/>
              <a:gd name="connsiteX4" fmla="*/ 596767 w 3519638"/>
              <a:gd name="connsiteY4" fmla="*/ 5149515 h 6857999"/>
              <a:gd name="connsiteX5" fmla="*/ 423512 w 3519638"/>
              <a:gd name="connsiteY5" fmla="*/ 3407343 h 6857999"/>
              <a:gd name="connsiteX6" fmla="*/ 818147 w 3519638"/>
              <a:gd name="connsiteY6" fmla="*/ 1722921 h 6857999"/>
              <a:gd name="connsiteX7" fmla="*/ 0 w 3519638"/>
              <a:gd name="connsiteY7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347809 w 3519638"/>
              <a:gd name="connsiteY3" fmla="*/ 6857999 h 6857999"/>
              <a:gd name="connsiteX4" fmla="*/ 596767 w 3519638"/>
              <a:gd name="connsiteY4" fmla="*/ 5149515 h 6857999"/>
              <a:gd name="connsiteX5" fmla="*/ 423512 w 3519638"/>
              <a:gd name="connsiteY5" fmla="*/ 3407343 h 6857999"/>
              <a:gd name="connsiteX6" fmla="*/ 818147 w 3519638"/>
              <a:gd name="connsiteY6" fmla="*/ 1722921 h 6857999"/>
              <a:gd name="connsiteX7" fmla="*/ 0 w 3519638"/>
              <a:gd name="connsiteY7" fmla="*/ 0 h 6857999"/>
              <a:gd name="connsiteX0" fmla="*/ 0 w 3519638"/>
              <a:gd name="connsiteY0" fmla="*/ 0 h 6857999"/>
              <a:gd name="connsiteX1" fmla="*/ 3519638 w 3519638"/>
              <a:gd name="connsiteY1" fmla="*/ 0 h 6857999"/>
              <a:gd name="connsiteX2" fmla="*/ 3519638 w 3519638"/>
              <a:gd name="connsiteY2" fmla="*/ 6857999 h 6857999"/>
              <a:gd name="connsiteX3" fmla="*/ 190734 w 3519638"/>
              <a:gd name="connsiteY3" fmla="*/ 6857999 h 6857999"/>
              <a:gd name="connsiteX4" fmla="*/ 596767 w 3519638"/>
              <a:gd name="connsiteY4" fmla="*/ 5149515 h 6857999"/>
              <a:gd name="connsiteX5" fmla="*/ 423512 w 3519638"/>
              <a:gd name="connsiteY5" fmla="*/ 3407343 h 6857999"/>
              <a:gd name="connsiteX6" fmla="*/ 818147 w 3519638"/>
              <a:gd name="connsiteY6" fmla="*/ 1722921 h 6857999"/>
              <a:gd name="connsiteX7" fmla="*/ 0 w 3519638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9638" h="6857999">
                <a:moveTo>
                  <a:pt x="0" y="0"/>
                </a:moveTo>
                <a:lnTo>
                  <a:pt x="3519638" y="0"/>
                </a:lnTo>
                <a:lnTo>
                  <a:pt x="3519638" y="6857999"/>
                </a:lnTo>
                <a:lnTo>
                  <a:pt x="190734" y="6857999"/>
                </a:lnTo>
                <a:lnTo>
                  <a:pt x="596767" y="5149515"/>
                </a:lnTo>
                <a:lnTo>
                  <a:pt x="423512" y="3407343"/>
                </a:lnTo>
                <a:lnTo>
                  <a:pt x="818147" y="1722921"/>
                </a:lnTo>
                <a:lnTo>
                  <a:pt x="0" y="0"/>
                </a:lnTo>
                <a:close/>
              </a:path>
            </a:pathLst>
          </a:custGeom>
          <a:solidFill>
            <a:srgbClr val="E622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 b="1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43356"/>
                </a:solidFill>
                <a:latin typeface="ITC Avant Garde Pro Md" panose="02000607030000020004" pitchFamily="2" charset="77"/>
              </a:defRPr>
            </a:lvl1pPr>
            <a:lvl2pPr>
              <a:defRPr sz="2000">
                <a:solidFill>
                  <a:srgbClr val="343356"/>
                </a:solidFill>
                <a:latin typeface="ITC Avant Garde Pro Md" panose="02000607030000020004" pitchFamily="2" charset="77"/>
              </a:defRPr>
            </a:lvl2pPr>
            <a:lvl3pPr>
              <a:defRPr sz="1800">
                <a:solidFill>
                  <a:srgbClr val="343356"/>
                </a:solidFill>
                <a:latin typeface="ITC Avant Garde Pro Md" panose="02000607030000020004" pitchFamily="2" charset="77"/>
              </a:defRPr>
            </a:lvl3pPr>
            <a:lvl4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4pPr>
            <a:lvl5pPr>
              <a:defRPr sz="1600">
                <a:solidFill>
                  <a:srgbClr val="343356"/>
                </a:solidFill>
                <a:latin typeface="ITC Avant Garde Pro Md" panose="02000607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54663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85" y="6356350"/>
            <a:ext cx="32319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5937" y="6356350"/>
            <a:ext cx="215466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7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1" r:id="rId4"/>
    <p:sldLayoutId id="2147483670" r:id="rId5"/>
    <p:sldLayoutId id="2147483682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343356"/>
          </a:solidFill>
          <a:latin typeface="ITC Avant Garde Pro Md" panose="0200060703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43356"/>
          </a:solidFill>
          <a:latin typeface="ITC Avant Garde Pro Md" panose="0200060703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43356"/>
          </a:solidFill>
          <a:latin typeface="ITC Avant Garde Pro Md" panose="0200060703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43356"/>
          </a:solidFill>
          <a:latin typeface="ITC Avant Garde Pro Md" panose="0200060703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43356"/>
          </a:solidFill>
          <a:latin typeface="ITC Avant Garde Pro Md" panose="0200060703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43356"/>
          </a:solidFill>
          <a:latin typeface="ITC Avant Garde Pro Md" panose="0200060703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hyperlink" Target="https://ai.tutor2u.net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otebooklm.google/" TargetMode="External"/><Relationship Id="rId4" Type="http://schemas.openxmlformats.org/officeDocument/2006/relationships/hyperlink" Target="https://gizmo.a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.Needham@franklin.ac.uk" TargetMode="External"/><Relationship Id="rId2" Type="http://schemas.openxmlformats.org/officeDocument/2006/relationships/hyperlink" Target="mailto:Theresa.Marriott@franklin.ac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sources-gary.thomas@franklin.ac.uk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mrthorntonteach.com/2016/04/06/visual-timelines/" TargetMode="External"/><Relationship Id="rId3" Type="http://schemas.openxmlformats.org/officeDocument/2006/relationships/hyperlink" Target="https://www.bcu.ac.uk/exams-and-revision/best-ways-to-revise/the-blurting-method" TargetMode="External"/><Relationship Id="rId7" Type="http://schemas.openxmlformats.org/officeDocument/2006/relationships/hyperlink" Target="https://help.open.ac.uk/revision-techniques/summarising-your-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avemyexams.com/learning-hub/revision-tips/revision-mind-maps-your-key-to-exam-success/" TargetMode="External"/><Relationship Id="rId5" Type="http://schemas.openxmlformats.org/officeDocument/2006/relationships/hyperlink" Target="https://subjectguides.york.ac.uk/study-revision/sq3r-method" TargetMode="External"/><Relationship Id="rId10" Type="http://schemas.openxmlformats.org/officeDocument/2006/relationships/hyperlink" Target="https://www.goodnotes.com/blog/active-recall-studying" TargetMode="External"/><Relationship Id="rId4" Type="http://schemas.openxmlformats.org/officeDocument/2006/relationships/hyperlink" Target="https://www.theuniguide.co.uk/advice/revision-help/how-to-use-past-exam-papers-to-revise-effectively" TargetMode="External"/><Relationship Id="rId9" Type="http://schemas.openxmlformats.org/officeDocument/2006/relationships/hyperlink" Target="https://www.meistertask.com/blog/3-simple-methods-more-effective-task-manage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jaLGUkKZG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jaLGUkKZG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jaLGUkKZG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jaLGUkKZG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FE4B-6B59-5744-7CC6-21B14631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C3D5-49BC-C442-03F5-D824CEAC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3" y="1139810"/>
            <a:ext cx="11623414" cy="2450765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latin typeface="ITC Avant Garde Pro Md"/>
              </a:rPr>
              <a:t>Parents as Partners</a:t>
            </a:r>
            <a:br>
              <a:rPr lang="en-US" sz="5400" dirty="0">
                <a:latin typeface="ITC Avant Garde Pro Md"/>
              </a:rPr>
            </a:br>
            <a:r>
              <a:rPr lang="en-US" sz="5400">
                <a:latin typeface="ITC Avant Garde Pro Md"/>
              </a:rPr>
              <a:t>Study Skills and Revision Support</a:t>
            </a:r>
            <a:br>
              <a:rPr lang="en-US" sz="5400" dirty="0"/>
            </a:br>
            <a:br>
              <a:rPr lang="en-US" sz="3000" dirty="0"/>
            </a:br>
            <a:endParaRPr lang="en-US" sz="3000" b="1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56592-1F9C-551A-755D-128A1AEBA7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erson and person standing next to balloons&#10;&#10;AI-generated content may be incorrect.">
            <a:extLst>
              <a:ext uri="{FF2B5EF4-FFF2-40B4-BE49-F238E27FC236}">
                <a16:creationId xmlns:a16="http://schemas.microsoft.com/office/drawing/2014/main" id="{AA005CA1-F8A9-C634-96FF-6D9D1BF54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3420748"/>
            <a:ext cx="5694946" cy="34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9490-A1EF-1DC4-CDAF-5ECD2501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/>
              <a:t>Blurting</a:t>
            </a:r>
          </a:p>
        </p:txBody>
      </p:sp>
      <p:pic>
        <p:nvPicPr>
          <p:cNvPr id="11" name="Content Placeholder 10" descr="Revision 'blurt' sheet template | Teaching Resources">
            <a:extLst>
              <a:ext uri="{FF2B5EF4-FFF2-40B4-BE49-F238E27FC236}">
                <a16:creationId xmlns:a16="http://schemas.microsoft.com/office/drawing/2014/main" id="{0A7ACB29-773D-37F4-87D6-C0012931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371" y="1825625"/>
            <a:ext cx="37899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9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CBC7-5A2D-5C46-9463-B8F020FA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ITC Avant Garde Pro Md"/>
              </a:rPr>
              <a:t>Pomodoro</a:t>
            </a:r>
            <a:r>
              <a:rPr lang="en-GB" dirty="0">
                <a:latin typeface="ITC Avant Garde Pro Md"/>
              </a:rPr>
              <a:t> Technique</a:t>
            </a:r>
            <a:endParaRPr lang="en-GB" dirty="0"/>
          </a:p>
        </p:txBody>
      </p:sp>
      <p:pic>
        <p:nvPicPr>
          <p:cNvPr id="4" name="Content Placeholder 3" descr="Beating Procrastination with the Pomodoro Technique | by Zainab bibi |  Medium">
            <a:extLst>
              <a:ext uri="{FF2B5EF4-FFF2-40B4-BE49-F238E27FC236}">
                <a16:creationId xmlns:a16="http://schemas.microsoft.com/office/drawing/2014/main" id="{EF94032F-9BD1-B40A-D68E-B32101B22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370" y="1825625"/>
            <a:ext cx="55392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EC78-DF7C-262B-0E09-ECA38C73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ITC Avant Garde Pro Md"/>
              </a:rPr>
              <a:t>Cornell Note-Taking</a:t>
            </a:r>
            <a:endParaRPr lang="en-GB"/>
          </a:p>
        </p:txBody>
      </p:sp>
      <p:pic>
        <p:nvPicPr>
          <p:cNvPr id="4" name="Content Placeholder 3" descr="Cornell Notes - Wikipedia">
            <a:extLst>
              <a:ext uri="{FF2B5EF4-FFF2-40B4-BE49-F238E27FC236}">
                <a16:creationId xmlns:a16="http://schemas.microsoft.com/office/drawing/2014/main" id="{864BFDA2-D5D8-AEFF-F11C-5B4560BC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563" y="1825625"/>
            <a:ext cx="3364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733691D-80CC-6F44-6AA3-AE54E71F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latin typeface="ITC Avant Garde Pro Md"/>
              </a:rPr>
              <a:t>Chunking Information</a:t>
            </a:r>
            <a:endParaRPr lang="en-US"/>
          </a:p>
        </p:txBody>
      </p:sp>
      <p:pic>
        <p:nvPicPr>
          <p:cNvPr id="5" name="Picture 4" descr="A diagram of a visual chunking using tables&#10;&#10;AI-generated content may be incorrect.">
            <a:extLst>
              <a:ext uri="{FF2B5EF4-FFF2-40B4-BE49-F238E27FC236}">
                <a16:creationId xmlns:a16="http://schemas.microsoft.com/office/drawing/2014/main" id="{EB626F75-CD8B-F7C9-E764-CA9ED850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91" y="1825625"/>
            <a:ext cx="632921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21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649-8A25-0235-E2B0-8EEBB7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ITC Avant Garde Pro Md"/>
              </a:rPr>
              <a:t>Past </a:t>
            </a:r>
            <a:r>
              <a:rPr lang="en-GB">
                <a:latin typeface="ITC Avant Garde Pro Md"/>
              </a:rPr>
              <a:t>papers and mark schemes</a:t>
            </a:r>
            <a:endParaRPr lang="en-GB" dirty="0"/>
          </a:p>
        </p:txBody>
      </p:sp>
      <p:pic>
        <p:nvPicPr>
          <p:cNvPr id="4" name="Content Placeholder 3" descr="A diagram of steps to a step&#10;&#10;AI-generated content may be incorrect.">
            <a:extLst>
              <a:ext uri="{FF2B5EF4-FFF2-40B4-BE49-F238E27FC236}">
                <a16:creationId xmlns:a16="http://schemas.microsoft.com/office/drawing/2014/main" id="{DCA257BC-3CAC-57E8-DA8E-9D72A0431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725" y="2082006"/>
            <a:ext cx="8210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A248-6031-7500-12A6-980FDCCD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 anchor="ctr">
            <a:normAutofit/>
          </a:bodyPr>
          <a:lstStyle/>
          <a:p>
            <a:r>
              <a:rPr lang="en-GB"/>
              <a:t>Summary of Effective Strategies</a:t>
            </a:r>
          </a:p>
        </p:txBody>
      </p:sp>
      <p:pic>
        <p:nvPicPr>
          <p:cNvPr id="4" name="Content Placeholder 3" descr="A person with his hands up&#10;&#10;AI-generated content may be incorrect.">
            <a:extLst>
              <a:ext uri="{FF2B5EF4-FFF2-40B4-BE49-F238E27FC236}">
                <a16:creationId xmlns:a16="http://schemas.microsoft.com/office/drawing/2014/main" id="{EE6FD4E1-C085-6A4B-F9E9-10BCD94B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14" y="1784985"/>
            <a:ext cx="4348571" cy="461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51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EDC6-8E4E-8EB1-076E-42763A8C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ITC Avant Garde Pro Md"/>
              </a:rPr>
              <a:t>Digital </a:t>
            </a:r>
            <a:r>
              <a:rPr lang="en-GB">
                <a:latin typeface="ITC Avant Garde Pro Md"/>
              </a:rPr>
              <a:t>Platforms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C1F4-99C9-B9B8-05C2-FC139213D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ITC Avant Garde Pro Md"/>
              </a:rPr>
              <a:t>Tutor 2U </a:t>
            </a:r>
            <a:r>
              <a:rPr lang="en-GB" dirty="0">
                <a:latin typeface="ITC Avant Garde Pro Md"/>
                <a:hlinkClick r:id="rId2"/>
              </a:rPr>
              <a:t>Examiner AI by tutor2u</a:t>
            </a:r>
          </a:p>
          <a:p>
            <a:endParaRPr lang="en-GB" dirty="0">
              <a:latin typeface="ITC Avant Garde Pro Md"/>
            </a:endParaRPr>
          </a:p>
          <a:p>
            <a:r>
              <a:rPr lang="en-GB">
                <a:latin typeface="ITC Avant Garde Pro Md"/>
              </a:rPr>
              <a:t>Quizlet  </a:t>
            </a:r>
            <a:r>
              <a:rPr lang="en-GB" dirty="0">
                <a:latin typeface="ITC Avant Garde Pro Md"/>
                <a:hlinkClick r:id="rId3"/>
              </a:rPr>
              <a:t>https://quizlet.com/</a:t>
            </a:r>
            <a:endParaRPr lang="en-GB"/>
          </a:p>
          <a:p>
            <a:endParaRPr lang="en-GB" dirty="0">
              <a:latin typeface="ITC Avant Garde Pro Md"/>
            </a:endParaRPr>
          </a:p>
          <a:p>
            <a:r>
              <a:rPr lang="en-GB">
                <a:latin typeface="ITC Avant Garde Pro Md"/>
              </a:rPr>
              <a:t>Gizmo  </a:t>
            </a:r>
            <a:r>
              <a:rPr lang="en-GB" dirty="0">
                <a:latin typeface="ITC Avant Garde Pro Md"/>
                <a:hlinkClick r:id="rId4"/>
              </a:rPr>
              <a:t>https://gizmo.ai/</a:t>
            </a:r>
            <a:endParaRPr lang="en-GB" dirty="0"/>
          </a:p>
          <a:p>
            <a:endParaRPr lang="en-GB" dirty="0"/>
          </a:p>
          <a:p>
            <a:r>
              <a:rPr lang="en-GB">
                <a:latin typeface="ITC Avant Garde Pro Md"/>
              </a:rPr>
              <a:t>Notebook LM  </a:t>
            </a:r>
            <a:r>
              <a:rPr lang="en-GB" dirty="0">
                <a:latin typeface="ITC Avant Garde Pro Md"/>
                <a:hlinkClick r:id="rId5"/>
              </a:rPr>
              <a:t>https://notebooklm.google/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21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27FE-139A-DFF6-0F5B-977FD742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ITC Avant Garde Pro Md"/>
              </a:rPr>
              <a:t>Help and Support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59F2C-66B4-F6DC-64D4-736C5CF8E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ITC Avant Garde Pro Md"/>
              </a:rPr>
              <a:t>Book an Appointment with a Study Skills Coach</a:t>
            </a:r>
          </a:p>
          <a:p>
            <a:r>
              <a:rPr lang="en-GB" dirty="0">
                <a:latin typeface="ITC Avant Garde Pro Md"/>
                <a:hlinkClick r:id="rId2"/>
              </a:rPr>
              <a:t>Theresa.Marriott@franklin.ac.uk</a:t>
            </a:r>
            <a:endParaRPr lang="en-GB" dirty="0"/>
          </a:p>
          <a:p>
            <a:r>
              <a:rPr lang="en-GB" dirty="0">
                <a:latin typeface="ITC Avant Garde Pro Md"/>
                <a:hlinkClick r:id="rId3"/>
              </a:rPr>
              <a:t>Lauren.Needham@franklin.ac.uk</a:t>
            </a:r>
            <a:endParaRPr lang="en-GB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ITC Avant Garde Pro Md"/>
              </a:rPr>
              <a:t>AIMS-Acade</a:t>
            </a:r>
            <a:r>
              <a:rPr lang="en-GB">
                <a:latin typeface="ITC Avant Garde Pro Md"/>
              </a:rPr>
              <a:t>mic Improvement Mentors</a:t>
            </a:r>
            <a:endParaRPr lang="en-GB" dirty="0">
              <a:latin typeface="ITC Avant Garde Pro Md"/>
            </a:endParaRPr>
          </a:p>
          <a:p>
            <a:pPr marL="0" indent="0">
              <a:buNone/>
            </a:pPr>
            <a:r>
              <a:rPr lang="en-GB">
                <a:latin typeface="ITC Avant Garde Pro Md"/>
              </a:rPr>
              <a:t>Subject Student Mentors</a:t>
            </a:r>
            <a:endParaRPr lang="en-GB" dirty="0">
              <a:latin typeface="ITC Avant Garde Pro Md"/>
            </a:endParaRPr>
          </a:p>
          <a:p>
            <a:pPr marL="0" indent="0">
              <a:buNone/>
            </a:pPr>
            <a:endParaRPr lang="en-GB" dirty="0">
              <a:latin typeface="ITC Avant Garde Pro Md"/>
            </a:endParaRPr>
          </a:p>
          <a:p>
            <a:pPr marL="0" indent="0">
              <a:buNone/>
            </a:pPr>
            <a:r>
              <a:rPr lang="en-GB" dirty="0">
                <a:latin typeface="ITC Avant Garde Pro Md"/>
                <a:hlinkClick r:id="rId4"/>
              </a:rPr>
              <a:t>Resources-gary.thomas@franklin.ac.uk</a:t>
            </a:r>
            <a:endParaRPr lang="en-GB" dirty="0">
              <a:latin typeface="ITC Avant Garde Pro Md"/>
            </a:endParaRPr>
          </a:p>
          <a:p>
            <a:pPr marL="0" indent="0">
              <a:buNone/>
            </a:pPr>
            <a:endParaRPr lang="en-GB" dirty="0">
              <a:latin typeface="ITC Avant Garde Pro Md"/>
            </a:endParaRPr>
          </a:p>
        </p:txBody>
      </p:sp>
    </p:spTree>
    <p:extLst>
      <p:ext uri="{BB962C8B-B14F-4D97-AF65-F5344CB8AC3E}">
        <p14:creationId xmlns:p14="http://schemas.microsoft.com/office/powerpoint/2010/main" val="322703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3500-0AB0-5094-C780-36BF769E6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40C02-381E-C960-08AA-5FA2D77394FD}"/>
              </a:ext>
            </a:extLst>
          </p:cNvPr>
          <p:cNvSpPr/>
          <p:nvPr/>
        </p:nvSpPr>
        <p:spPr>
          <a:xfrm>
            <a:off x="9964882" y="5881255"/>
            <a:ext cx="2227118" cy="846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2AF1-C3B6-AB02-2E47-A4A03C4E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182"/>
            <a:ext cx="10515600" cy="13255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5130-E9AE-23A0-EDC2-B5A83D26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57"/>
            <a:ext cx="1088274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/>
              <a:t>How to revise using the blurting method: </a:t>
            </a:r>
            <a:r>
              <a:rPr lang="en-GB" sz="1200" dirty="0">
                <a:hlinkClick r:id="rId3"/>
              </a:rPr>
              <a:t>https://www.bcu.ac.uk/exams-and-revision/best-ways-to-revise/the-blurting-method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How to use past exam papers to revise effectively: </a:t>
            </a:r>
            <a:r>
              <a:rPr lang="en-GB" sz="1200" dirty="0">
                <a:hlinkClick r:id="rId4"/>
              </a:rPr>
              <a:t>https://www.theuniguide.co.uk/advice/revision-help/how-to-use-past-exam-papers-to-revise-effectively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Read, write, review using the SQ3R Method: </a:t>
            </a:r>
            <a:r>
              <a:rPr lang="en-GB" sz="1200" dirty="0">
                <a:hlinkClick r:id="rId5"/>
              </a:rPr>
              <a:t>https://subjectguides.york.ac.uk/study-revision/sq3r-method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Revision mind maps – Your key to exam success: </a:t>
            </a:r>
            <a:r>
              <a:rPr lang="en-GB" sz="1200" dirty="0">
                <a:hlinkClick r:id="rId6"/>
              </a:rPr>
              <a:t>https://www.savemyexams.com/learning-hub/revision-tips/revision-mind-maps-your-key-to-exam-success/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Summarising your work (tables): </a:t>
            </a:r>
            <a:r>
              <a:rPr lang="en-GB" sz="1200" dirty="0">
                <a:hlinkClick r:id="rId7"/>
              </a:rPr>
              <a:t>https://help.open.ac.uk/revision-techniques/summarising-your-work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Creating visual timelines for revision: </a:t>
            </a:r>
            <a:r>
              <a:rPr lang="en-GB" sz="1200" dirty="0">
                <a:hlinkClick r:id="rId8"/>
              </a:rPr>
              <a:t>https://mrthorntonteach.com/2016/04/06/visual-timelines/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5 simple and effective task management strategies: </a:t>
            </a:r>
            <a:r>
              <a:rPr lang="en-GB" sz="1200" dirty="0">
                <a:hlinkClick r:id="rId9"/>
              </a:rPr>
              <a:t>https://www.meistertask.com/blog/3-simple-methods-more-effective-task-management</a:t>
            </a:r>
            <a:r>
              <a:rPr lang="en-GB" sz="1200" dirty="0"/>
              <a:t> 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7 practical ways to apply active recall when studying: </a:t>
            </a:r>
            <a:r>
              <a:rPr lang="en-GB" sz="1200" dirty="0">
                <a:hlinkClick r:id="rId10"/>
              </a:rPr>
              <a:t>https://www.goodnotes.com/blog/active-recall-studying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02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8FE28-5AC7-0788-9B29-CDE581F2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8E2532-90AF-64FA-0D81-D21DD13DE9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A744A-A741-96EB-4A17-F7F53ABE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26" y="365125"/>
            <a:ext cx="6335882" cy="1261201"/>
          </a:xfrm>
        </p:spPr>
        <p:txBody>
          <a:bodyPr>
            <a:normAutofit/>
          </a:bodyPr>
          <a:lstStyle/>
          <a:p>
            <a:r>
              <a:rPr lang="en-US" dirty="0">
                <a:latin typeface="ITC Avant Garde Pro Md"/>
              </a:rPr>
              <a:t>Session aims </a:t>
            </a:r>
            <a:endParaRPr lang="en-US" b="1" dirty="0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48AA-2605-986C-5DD8-7B85F0C5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26" y="1480916"/>
            <a:ext cx="10387525" cy="46168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>
                <a:latin typeface="ITC Avant Garde Pro Md"/>
              </a:rPr>
              <a:t>Simple overview of how we learn</a:t>
            </a:r>
            <a:endParaRPr lang="en-GB" sz="2800" dirty="0">
              <a:latin typeface="ITC Avant Garde Pro Md"/>
            </a:endParaRPr>
          </a:p>
          <a:p>
            <a:endParaRPr lang="en-GB" sz="2800" dirty="0">
              <a:latin typeface="ITC Avant Garde Pro Md"/>
            </a:endParaRPr>
          </a:p>
          <a:p>
            <a:r>
              <a:rPr lang="en-GB" sz="2800">
                <a:latin typeface="ITC Avant Garde Pro Md"/>
              </a:rPr>
              <a:t>Review the most popular revision/study strategies</a:t>
            </a:r>
          </a:p>
          <a:p>
            <a:endParaRPr lang="en-GB" sz="2800" dirty="0">
              <a:latin typeface="ITC Avant Garde Pro Md"/>
            </a:endParaRPr>
          </a:p>
          <a:p>
            <a:r>
              <a:rPr lang="en-GB" sz="2800">
                <a:latin typeface="ITC Avant Garde Pro Md"/>
              </a:rPr>
              <a:t>Generic support to support well-being</a:t>
            </a:r>
            <a:endParaRPr lang="en-GB" sz="2800" dirty="0">
              <a:latin typeface="ITC Avant Garde Pro Md"/>
            </a:endParaRPr>
          </a:p>
          <a:p>
            <a:endParaRPr lang="en-GB" sz="2800" dirty="0">
              <a:latin typeface="ITC Avant Garde Pro Md"/>
            </a:endParaRPr>
          </a:p>
          <a:p>
            <a:r>
              <a:rPr lang="en-GB" sz="2800" dirty="0">
                <a:latin typeface="ITC Avant Garde Pro Md"/>
              </a:rPr>
              <a:t>Specific and effective </a:t>
            </a:r>
            <a:r>
              <a:rPr lang="en-GB" sz="2800">
                <a:latin typeface="ITC Avant Garde Pro Md"/>
              </a:rPr>
              <a:t>evidence-based revision/study strategies.</a:t>
            </a:r>
          </a:p>
          <a:p>
            <a:endParaRPr lang="en-GB" sz="28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endParaRPr lang="en-GB" sz="2000" dirty="0">
              <a:latin typeface="ITC Avant Garde Pro Md"/>
            </a:endParaRPr>
          </a:p>
        </p:txBody>
      </p:sp>
    </p:spTree>
    <p:extLst>
      <p:ext uri="{BB962C8B-B14F-4D97-AF65-F5344CB8AC3E}">
        <p14:creationId xmlns:p14="http://schemas.microsoft.com/office/powerpoint/2010/main" val="294668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279E-4E08-0A57-024B-B2A81375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ITC Avant Garde Pro Md"/>
              </a:rPr>
              <a:t>Cognitive Load Theory</a:t>
            </a:r>
            <a:endParaRPr lang="en-GB"/>
          </a:p>
        </p:txBody>
      </p:sp>
      <p:pic>
        <p:nvPicPr>
          <p:cNvPr id="4" name="Content Placeholder 3" descr="What is the Cognitive Load Theory?">
            <a:extLst>
              <a:ext uri="{FF2B5EF4-FFF2-40B4-BE49-F238E27FC236}">
                <a16:creationId xmlns:a16="http://schemas.microsoft.com/office/drawing/2014/main" id="{7DBE123A-5B31-51E4-7687-02121139C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AD2BA-D88E-A777-5C78-7DD8ACF2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144A-57FF-2474-B5D6-6C37481F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ITC Avant Garde Pro Md"/>
              </a:rPr>
              <a:t>Spaced Repet</a:t>
            </a:r>
            <a:r>
              <a:rPr lang="en-GB">
                <a:latin typeface="ITC Avant Garde Pro Md"/>
              </a:rPr>
              <a:t>ition and Memory</a:t>
            </a:r>
            <a:endParaRPr lang="en-GB" dirty="0"/>
          </a:p>
        </p:txBody>
      </p:sp>
      <p:pic>
        <p:nvPicPr>
          <p:cNvPr id="6" name="Content Placeholder 5" descr="Blog: Forgot something? It's not your fault – it's the forgetting curve">
            <a:extLst>
              <a:ext uri="{FF2B5EF4-FFF2-40B4-BE49-F238E27FC236}">
                <a16:creationId xmlns:a16="http://schemas.microsoft.com/office/drawing/2014/main" id="{391B2B48-B580-A88A-99E2-9F7FAB5C1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8916-0135-3A43-7208-3A752E731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2252-C242-6C8E-0F81-4FA0A24C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79" y="78377"/>
            <a:ext cx="11273842" cy="1261201"/>
          </a:xfrm>
        </p:spPr>
        <p:txBody>
          <a:bodyPr>
            <a:normAutofit/>
          </a:bodyPr>
          <a:lstStyle/>
          <a:p>
            <a:r>
              <a:rPr lang="en-US">
                <a:latin typeface="ITC Avant Garde Pro Md"/>
              </a:rPr>
              <a:t>Timescales and Expectations</a:t>
            </a:r>
            <a:endParaRPr lang="en-US" b="1" dirty="0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FE97-7331-95A3-62AB-5A33BC8A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4" y="2065348"/>
            <a:ext cx="10387525" cy="46168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EC335-1B8E-89EE-3C1F-2DBB79AB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95247-359A-0DF2-76AA-10C465C2D9D1}"/>
              </a:ext>
            </a:extLst>
          </p:cNvPr>
          <p:cNvSpPr txBox="1"/>
          <p:nvPr/>
        </p:nvSpPr>
        <p:spPr>
          <a:xfrm>
            <a:off x="585439" y="1338147"/>
            <a:ext cx="6096000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2200">
                <a:latin typeface="Calibri"/>
                <a:ea typeface="Arial"/>
                <a:cs typeface="Arial"/>
              </a:rPr>
              <a:t>​</a:t>
            </a:r>
          </a:p>
          <a:p>
            <a:pPr marL="360045" lvl="0" indent="-360045" rtl="0">
              <a:buFont typeface="Arial,Sans-Serif"/>
              <a:buChar char="•"/>
            </a:pPr>
            <a:r>
              <a:rPr lang="en-GB" sz="2200" baseline="0">
                <a:latin typeface="Calibri"/>
                <a:ea typeface="Arial"/>
                <a:cs typeface="Arial"/>
              </a:rPr>
              <a:t>From today to first exam – </a:t>
            </a:r>
            <a:r>
              <a:rPr lang="en-GB" sz="2200">
                <a:latin typeface="Calibri"/>
                <a:ea typeface="Arial"/>
                <a:cs typeface="Arial"/>
              </a:rPr>
              <a:t>12</a:t>
            </a:r>
            <a:r>
              <a:rPr lang="en-GB" sz="2200" baseline="0">
                <a:latin typeface="Calibri"/>
                <a:ea typeface="Arial"/>
                <a:cs typeface="Arial"/>
              </a:rPr>
              <a:t> weeks</a:t>
            </a:r>
            <a:r>
              <a:rPr lang="en-US" sz="2200" dirty="0">
                <a:latin typeface="Calibri"/>
                <a:ea typeface="Arial"/>
                <a:cs typeface="Arial"/>
              </a:rPr>
              <a:t>​</a:t>
            </a:r>
          </a:p>
          <a:p>
            <a:pPr marL="360045" lvl="0" indent="-360045" rtl="0">
              <a:buFont typeface="Arial,Sans-Serif"/>
              <a:buChar char="•"/>
            </a:pPr>
            <a:r>
              <a:rPr lang="en-GB" sz="2200" baseline="0">
                <a:latin typeface="Calibri"/>
                <a:ea typeface="Arial"/>
                <a:cs typeface="Arial"/>
              </a:rPr>
              <a:t>Taught sessions left – </a:t>
            </a:r>
            <a:r>
              <a:rPr lang="en-GB" sz="2200">
                <a:latin typeface="Calibri"/>
                <a:ea typeface="Arial"/>
                <a:cs typeface="Arial"/>
              </a:rPr>
              <a:t>32</a:t>
            </a:r>
            <a:endParaRPr lang="en-US" sz="2200">
              <a:latin typeface="Calibri"/>
              <a:ea typeface="Arial"/>
              <a:cs typeface="Arial"/>
            </a:endParaRPr>
          </a:p>
          <a:p>
            <a:pPr rtl="0"/>
            <a:r>
              <a:rPr lang="en-GB" sz="1800">
                <a:latin typeface="Calibri"/>
                <a:ea typeface="Arial"/>
                <a:cs typeface="Arial"/>
              </a:rPr>
              <a:t>​</a:t>
            </a:r>
          </a:p>
          <a:p>
            <a:pPr rtl="0"/>
            <a:r>
              <a:rPr lang="en-GB" sz="2200" b="1" baseline="0">
                <a:latin typeface="Calibri"/>
                <a:ea typeface="Arial"/>
                <a:cs typeface="Arial"/>
              </a:rPr>
              <a:t>Weekly revision… How much are you planning/doing?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 rtl="0"/>
            <a:r>
              <a:rPr lang="en-GB" sz="220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2200" baseline="0">
                <a:latin typeface="Calibri"/>
                <a:ea typeface="Arial"/>
                <a:cs typeface="Arial"/>
              </a:rPr>
              <a:t>1 hour = </a:t>
            </a:r>
            <a:r>
              <a:rPr lang="en-GB" sz="2200" b="1" baseline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13hrs</a:t>
            </a:r>
            <a:r>
              <a:rPr lang="en-GB" sz="2200" baseline="0">
                <a:latin typeface="Calibri"/>
                <a:ea typeface="Arial"/>
                <a:cs typeface="Arial"/>
              </a:rPr>
              <a:t> (is that realistically enough?)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Arial,Sans-Serif"/>
              <a:buChar char="•"/>
            </a:pPr>
            <a:r>
              <a:rPr lang="en-GB" sz="2200" baseline="0">
                <a:latin typeface="Calibri"/>
                <a:ea typeface="Arial"/>
                <a:cs typeface="Arial"/>
              </a:rPr>
              <a:t>4½ hours = </a:t>
            </a:r>
            <a:r>
              <a:rPr lang="en-GB" sz="2200" b="1" baseline="0">
                <a:solidFill>
                  <a:srgbClr val="00B050"/>
                </a:solidFill>
                <a:latin typeface="Calibri"/>
                <a:ea typeface="Arial"/>
                <a:cs typeface="Arial"/>
              </a:rPr>
              <a:t>58 ½ hrs </a:t>
            </a:r>
            <a:r>
              <a:rPr lang="en-GB" sz="2200" baseline="0">
                <a:latin typeface="Calibri"/>
                <a:ea typeface="Arial"/>
                <a:cs typeface="Arial"/>
              </a:rPr>
              <a:t>(recommended) </a:t>
            </a:r>
            <a:r>
              <a:rPr lang="en-US" sz="2200">
                <a:latin typeface="Calibri"/>
                <a:ea typeface="Arial"/>
                <a:cs typeface="Arial"/>
              </a:rPr>
              <a:t>​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2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0BD2A-C17E-0077-4F6A-E972D9B1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02F3-6F70-DF72-7C1F-14831D3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79" y="78377"/>
            <a:ext cx="11273842" cy="1261201"/>
          </a:xfrm>
        </p:spPr>
        <p:txBody>
          <a:bodyPr>
            <a:normAutofit/>
          </a:bodyPr>
          <a:lstStyle/>
          <a:p>
            <a:r>
              <a:rPr lang="en-US">
                <a:latin typeface="ITC Avant Garde Pro Md"/>
              </a:rPr>
              <a:t>General Support</a:t>
            </a:r>
            <a:endParaRPr lang="en-US" b="1" dirty="0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9579-568D-D76C-8F5C-10CF7FD66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4" y="2065348"/>
            <a:ext cx="10387525" cy="46168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B8604-8FDC-89DF-33E4-B65DB31986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FDF7C-9619-D20A-9F06-5394F9EC32AA}"/>
              </a:ext>
            </a:extLst>
          </p:cNvPr>
          <p:cNvSpPr txBox="1"/>
          <p:nvPr/>
        </p:nvSpPr>
        <p:spPr>
          <a:xfrm>
            <a:off x="827049" y="3085171"/>
            <a:ext cx="6096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2200">
                <a:latin typeface="Calibri"/>
                <a:ea typeface="Arial"/>
                <a:cs typeface="Arial"/>
              </a:rPr>
              <a:t>​</a:t>
            </a:r>
          </a:p>
          <a:p>
            <a:pPr lvl="0"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ABCED-0E56-8BBB-78DE-75F2F121C959}"/>
              </a:ext>
            </a:extLst>
          </p:cNvPr>
          <p:cNvSpPr txBox="1"/>
          <p:nvPr/>
        </p:nvSpPr>
        <p:spPr>
          <a:xfrm>
            <a:off x="1115122" y="1338146"/>
            <a:ext cx="7480609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b="1" dirty="0">
              <a:latin typeface="Segoe UI"/>
              <a:ea typeface="Segoe UI"/>
              <a:cs typeface="Segoe UI"/>
            </a:endParaRPr>
          </a:p>
          <a:p>
            <a:r>
              <a:rPr lang="en-US" b="1">
                <a:latin typeface="Segoe UI"/>
                <a:ea typeface="Segoe UI"/>
                <a:cs typeface="Segoe UI"/>
              </a:rPr>
              <a:t>1. Create the Right Environment</a:t>
            </a:r>
            <a:endParaRPr lang="en-US" b="1">
              <a:solidFill>
                <a:srgbClr val="000000"/>
              </a:solidFill>
              <a:latin typeface="Segoe UI"/>
              <a:ea typeface="Segoe UI"/>
              <a:cs typeface="Segoe UI"/>
            </a:endParaRPr>
          </a:p>
          <a:p>
            <a:endParaRPr lang="en-US" b="1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dirty="0">
                <a:latin typeface="Segoe UI"/>
                <a:ea typeface="Segoe UI"/>
                <a:cs typeface="Segoe UI"/>
              </a:rPr>
              <a:t>Provide a quiet, </a:t>
            </a:r>
            <a:r>
              <a:rPr lang="en-US" dirty="0" err="1">
                <a:latin typeface="Segoe UI"/>
                <a:ea typeface="Segoe UI"/>
                <a:cs typeface="Segoe UI"/>
              </a:rPr>
              <a:t>organised</a:t>
            </a:r>
            <a:r>
              <a:rPr lang="en-US" dirty="0">
                <a:latin typeface="Segoe UI"/>
                <a:ea typeface="Segoe UI"/>
                <a:cs typeface="Segoe UI"/>
              </a:rPr>
              <a:t> space with minimal distractions.</a:t>
            </a:r>
          </a:p>
          <a:p>
            <a:pPr>
              <a:buFont typeface=""/>
              <a:buChar char="•"/>
            </a:pPr>
            <a:r>
              <a:rPr lang="en-US">
                <a:latin typeface="Segoe UI"/>
                <a:ea typeface="Segoe UI"/>
                <a:cs typeface="Segoe UI"/>
              </a:rPr>
              <a:t>Agree a realistic revision timetable together.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endParaRPr lang="en-US" dirty="0">
              <a:latin typeface="Segoe UI"/>
              <a:ea typeface="Segoe UI"/>
              <a:cs typeface="Segoe UI"/>
            </a:endParaRPr>
          </a:p>
          <a:p>
            <a:r>
              <a:rPr lang="en-US" b="1">
                <a:latin typeface="Segoe UI"/>
                <a:ea typeface="Segoe UI"/>
                <a:cs typeface="Segoe UI"/>
              </a:rPr>
              <a:t>2. Encourage Healthy Habits</a:t>
            </a:r>
            <a:endParaRPr lang="en-US" b="1" dirty="0">
              <a:latin typeface="Segoe UI"/>
              <a:ea typeface="Segoe UI"/>
              <a:cs typeface="Segoe UI"/>
            </a:endParaRPr>
          </a:p>
          <a:p>
            <a:endParaRPr lang="en-US" b="1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 dirty="0" err="1">
                <a:latin typeface="Segoe UI"/>
                <a:ea typeface="Segoe UI"/>
                <a:cs typeface="Segoe UI"/>
              </a:rPr>
              <a:t>Prioritise</a:t>
            </a:r>
            <a:r>
              <a:rPr lang="en-US" dirty="0">
                <a:latin typeface="Segoe UI"/>
                <a:ea typeface="Segoe UI"/>
                <a:cs typeface="Segoe UI"/>
              </a:rPr>
              <a:t> good sleep routines—rest supports memory.</a:t>
            </a:r>
          </a:p>
          <a:p>
            <a:pPr>
              <a:buFont typeface=""/>
              <a:buChar char="•"/>
            </a:pPr>
            <a:r>
              <a:rPr lang="en-US">
                <a:latin typeface="Segoe UI"/>
                <a:ea typeface="Segoe UI"/>
                <a:cs typeface="Segoe UI"/>
              </a:rPr>
              <a:t>Ensure regular breaks, hydration, and balanced nutrition.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endParaRPr lang="en-US" dirty="0">
              <a:latin typeface="Segoe UI"/>
              <a:ea typeface="Segoe UI"/>
              <a:cs typeface="Segoe UI"/>
            </a:endParaRPr>
          </a:p>
          <a:p>
            <a:r>
              <a:rPr lang="en-US" b="1">
                <a:latin typeface="Segoe UI"/>
                <a:ea typeface="Segoe UI"/>
                <a:cs typeface="Segoe UI"/>
              </a:rPr>
              <a:t>3. Be Positive and Supportive</a:t>
            </a:r>
            <a:endParaRPr lang="en-US" b="1" dirty="0">
              <a:latin typeface="Segoe UI"/>
              <a:ea typeface="Segoe UI"/>
              <a:cs typeface="Segoe UI"/>
            </a:endParaRPr>
          </a:p>
          <a:p>
            <a:endParaRPr lang="en-US" b="1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>
                <a:latin typeface="Segoe UI"/>
                <a:ea typeface="Segoe UI"/>
                <a:cs typeface="Segoe UI"/>
              </a:rPr>
              <a:t>Focus on effort, not perfection.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r>
              <a:rPr lang="en-US">
                <a:latin typeface="Segoe UI"/>
                <a:ea typeface="Segoe UI"/>
                <a:cs typeface="Segoe UI"/>
              </a:rPr>
              <a:t>Celebrate small wins to boost motivation and confidence.</a:t>
            </a:r>
            <a:endParaRPr lang="en-US" dirty="0">
              <a:latin typeface="Segoe UI"/>
              <a:ea typeface="Segoe UI"/>
              <a:cs typeface="Segoe UI"/>
            </a:endParaRPr>
          </a:p>
          <a:p>
            <a:pPr>
              <a:buFont typeface=""/>
              <a:buChar char="•"/>
            </a:pPr>
            <a:endParaRPr lang="en-US" dirty="0">
              <a:latin typeface="Segoe UI"/>
              <a:ea typeface="Segoe UI"/>
              <a:cs typeface="Segoe UI"/>
            </a:endParaRPr>
          </a:p>
          <a:p>
            <a:endParaRPr lang="en-US" dirty="0"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3870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34789-6B20-06ED-92A2-88ED46A7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E307-BC7A-8204-73CC-50EB4E62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79" y="78377"/>
            <a:ext cx="11273842" cy="1261201"/>
          </a:xfrm>
        </p:spPr>
        <p:txBody>
          <a:bodyPr>
            <a:normAutofit/>
          </a:bodyPr>
          <a:lstStyle/>
          <a:p>
            <a:r>
              <a:rPr lang="en-US">
                <a:latin typeface="ITC Avant Garde Pro Md"/>
              </a:rPr>
              <a:t>General Support</a:t>
            </a:r>
            <a:endParaRPr lang="en-US" b="1" dirty="0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155B-7949-C3E1-9982-1076D4D12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4" y="2065348"/>
            <a:ext cx="10387525" cy="46168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985BB-C826-B390-6C11-49CABB5C0B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B81D1-26BB-1611-793B-C87BAE02EEA9}"/>
              </a:ext>
            </a:extLst>
          </p:cNvPr>
          <p:cNvSpPr txBox="1"/>
          <p:nvPr/>
        </p:nvSpPr>
        <p:spPr>
          <a:xfrm>
            <a:off x="827049" y="3085171"/>
            <a:ext cx="6096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2200">
                <a:latin typeface="Calibri"/>
                <a:ea typeface="Arial"/>
                <a:cs typeface="Arial"/>
              </a:rPr>
              <a:t>​</a:t>
            </a:r>
          </a:p>
          <a:p>
            <a:pPr lvl="0"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4631D-2058-DEF8-5726-0571E03E4DAD}"/>
              </a:ext>
            </a:extLst>
          </p:cNvPr>
          <p:cNvSpPr txBox="1"/>
          <p:nvPr/>
        </p:nvSpPr>
        <p:spPr>
          <a:xfrm>
            <a:off x="1068658" y="1338146"/>
            <a:ext cx="6096000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b="1">
                <a:latin typeface="Segoe UI"/>
                <a:ea typeface="Calibri"/>
                <a:cs typeface="Segoe UI"/>
              </a:rPr>
              <a:t>4. Stay Involved (Without Taking Over)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r>
              <a:rPr lang="en-US">
                <a:latin typeface="Segoe UI"/>
                <a:ea typeface="Calibri"/>
                <a:cs typeface="Segoe UI"/>
              </a:rPr>
              <a:t>Ask questions about what they are revising—not to test, but to help them reflect.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r>
              <a:rPr lang="en-US">
                <a:latin typeface="Segoe UI"/>
                <a:ea typeface="Calibri"/>
                <a:cs typeface="Segoe UI"/>
              </a:rPr>
              <a:t>Show interest in their subjects and listen when they feel stressed.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endParaRPr lang="en-US" dirty="0">
              <a:latin typeface="Segoe UI"/>
              <a:ea typeface="Calibri"/>
              <a:cs typeface="Segoe UI"/>
            </a:endParaRPr>
          </a:p>
          <a:p>
            <a:r>
              <a:rPr lang="en-US" b="1">
                <a:latin typeface="Segoe UI"/>
                <a:ea typeface="Calibri"/>
                <a:cs typeface="Segoe UI"/>
              </a:rPr>
              <a:t>5. Encourage Balance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endParaRPr lang="en-US" b="1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r>
              <a:rPr lang="en-US">
                <a:latin typeface="Segoe UI"/>
                <a:ea typeface="Calibri"/>
                <a:cs typeface="Segoe UI"/>
              </a:rPr>
              <a:t>Build in downtime, hobbies, and social time.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r>
              <a:rPr lang="en-US">
                <a:latin typeface="Segoe UI"/>
                <a:ea typeface="Calibri"/>
                <a:cs typeface="Segoe UI"/>
              </a:rPr>
              <a:t>Remind them that staying well is part of revision success.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endParaRPr lang="en-US" dirty="0">
              <a:latin typeface="Segoe UI"/>
              <a:ea typeface="Calibri"/>
              <a:cs typeface="Segoe UI"/>
            </a:endParaRPr>
          </a:p>
          <a:p>
            <a:r>
              <a:rPr lang="en-US" b="1">
                <a:latin typeface="Segoe UI"/>
                <a:ea typeface="Calibri"/>
                <a:cs typeface="Segoe UI"/>
              </a:rPr>
              <a:t>6. Keep Communication Open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endParaRPr lang="en-US" b="1" dirty="0">
              <a:latin typeface="Segoe UI"/>
              <a:ea typeface="Calibri"/>
              <a:cs typeface="Segoe UI"/>
            </a:endParaRPr>
          </a:p>
          <a:p>
            <a:pPr>
              <a:buChar char="•"/>
            </a:pPr>
            <a:r>
              <a:rPr lang="en-US" dirty="0">
                <a:latin typeface="Segoe UI"/>
                <a:ea typeface="Calibri"/>
                <a:cs typeface="Segoe UI"/>
              </a:rPr>
              <a:t>Let them know it’s normal to feel stressed.</a:t>
            </a:r>
          </a:p>
          <a:p>
            <a:pPr>
              <a:buChar char="•"/>
            </a:pPr>
            <a:r>
              <a:rPr lang="en-US">
                <a:latin typeface="Segoe UI"/>
                <a:ea typeface="Calibri"/>
                <a:cs typeface="Segoe UI"/>
              </a:rPr>
              <a:t>Make home a space where they can talk openly about worries.</a:t>
            </a:r>
            <a:endParaRPr lang="en-US" dirty="0">
              <a:latin typeface="Segoe UI"/>
              <a:ea typeface="Calibri"/>
              <a:cs typeface="Segoe UI"/>
            </a:endParaRPr>
          </a:p>
          <a:p>
            <a:endParaRPr lang="en-US" dirty="0">
              <a:latin typeface="Segoe UI"/>
              <a:ea typeface="Calibri"/>
              <a:cs typeface="Segoe UI"/>
            </a:endParaRPr>
          </a:p>
          <a:p>
            <a:pPr algn="ctr"/>
            <a:endParaRPr lang="en-GB" sz="1400" dirty="0">
              <a:latin typeface="Calibri"/>
              <a:ea typeface="Calibri"/>
              <a:cs typeface="Calibri"/>
            </a:endParaRPr>
          </a:p>
          <a:p>
            <a:endParaRPr lang="en-US" sz="1400" b="1" dirty="0"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959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ADD41-765E-2089-7961-AEFC8395D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3864-290B-734C-869B-A42B618C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79" y="78377"/>
            <a:ext cx="11273842" cy="12612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ITC Avant Garde Pro Md"/>
              </a:rPr>
              <a:t>Over 1000 responses (Yr 1/2 combined)</a:t>
            </a:r>
            <a:endParaRPr lang="en-US" b="1" dirty="0">
              <a:solidFill>
                <a:srgbClr val="343356"/>
              </a:solidFill>
              <a:latin typeface="ITC Avant Garde Pro M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CAF4-F0C3-BB95-284B-D3546562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74" y="2065348"/>
            <a:ext cx="10387525" cy="461684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  <a:hlinkClick r:id="rId3"/>
            </a:endParaRPr>
          </a:p>
          <a:p>
            <a:pPr marL="0" indent="0">
              <a:buNone/>
            </a:pPr>
            <a:endParaRPr lang="en-GB" sz="2000" dirty="0">
              <a:latin typeface="ITC Avant Garde Pro Md"/>
            </a:endParaRP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n-GB" sz="2000" dirty="0">
                <a:latin typeface="ITC Avant Garde Pro Md"/>
              </a:rPr>
              <a:t>  		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9B436-8611-CBF2-B5B0-956FCB9DDD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21240" y="5845629"/>
            <a:ext cx="2194560" cy="933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000D5-D0AF-55B8-3112-5A54C5204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24" y="1101068"/>
            <a:ext cx="3720752" cy="5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36A6F-B129-2B0D-CA0E-4B5B18F0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67650E0-0CA7-160E-28AA-2660E47E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9" y="1027562"/>
            <a:ext cx="2389214" cy="50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4DEFCC-D5C0-4881-AAED-D5A810B7AC8F}"/>
              </a:ext>
            </a:extLst>
          </p:cNvPr>
          <p:cNvSpPr/>
          <p:nvPr/>
        </p:nvSpPr>
        <p:spPr>
          <a:xfrm>
            <a:off x="2852454" y="1286633"/>
            <a:ext cx="8015287" cy="14430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762DBB-98B5-A70B-17CE-7312239F859D}"/>
              </a:ext>
            </a:extLst>
          </p:cNvPr>
          <p:cNvSpPr/>
          <p:nvPr/>
        </p:nvSpPr>
        <p:spPr>
          <a:xfrm>
            <a:off x="2852453" y="2837016"/>
            <a:ext cx="8015287" cy="144303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2D93D0-9A7C-C218-4DDB-25A0CED6B906}"/>
              </a:ext>
            </a:extLst>
          </p:cNvPr>
          <p:cNvSpPr/>
          <p:nvPr/>
        </p:nvSpPr>
        <p:spPr>
          <a:xfrm>
            <a:off x="2852453" y="4387400"/>
            <a:ext cx="8015287" cy="1443038"/>
          </a:xfrm>
          <a:prstGeom prst="roundRect">
            <a:avLst/>
          </a:prstGeom>
          <a:noFill/>
          <a:ln w="38100">
            <a:solidFill>
              <a:srgbClr val="41E7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7F36F-04A6-697C-077E-E8E6519D3259}"/>
              </a:ext>
            </a:extLst>
          </p:cNvPr>
          <p:cNvSpPr txBox="1"/>
          <p:nvPr/>
        </p:nvSpPr>
        <p:spPr>
          <a:xfrm>
            <a:off x="3867619" y="184219"/>
            <a:ext cx="6098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GB" sz="4000" b="1" kern="100" dirty="0">
                <a:solidFill>
                  <a:srgbClr val="FFC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4000" b="1" kern="100" dirty="0">
                <a:solidFill>
                  <a:srgbClr val="41E73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GB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rating for revision</a:t>
            </a:r>
            <a:endParaRPr lang="en-GB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E36CC-7C45-8EDD-4D99-F882DB40FBBF}"/>
              </a:ext>
            </a:extLst>
          </p:cNvPr>
          <p:cNvSpPr txBox="1"/>
          <p:nvPr/>
        </p:nvSpPr>
        <p:spPr>
          <a:xfrm>
            <a:off x="3016758" y="1407987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Feel unsure about it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Would worry if I had to write about it or if it was in an exam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Can’t remember anything when I look at it again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Uncertain of how to apply it or use it when I work independently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67BE7-E2FF-7F5E-3920-4E6A4C23A557}"/>
              </a:ext>
            </a:extLst>
          </p:cNvPr>
          <p:cNvSpPr txBox="1"/>
          <p:nvPr/>
        </p:nvSpPr>
        <p:spPr>
          <a:xfrm>
            <a:off x="3116770" y="2939533"/>
            <a:ext cx="77509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dirty="0"/>
              <a:t>I’m ok with some bits but not others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dirty="0"/>
              <a:t>Slightly worried if it comes up in anything that I don’t know it fully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dirty="0"/>
              <a:t>Can remember when I look at it but forget when it’s not in front of me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dirty="0"/>
              <a:t>Can’t seem to find a good way to be able to revise for this so it sticks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3ED26-EB3F-AE3A-FCA2-A1349C1E4933}"/>
              </a:ext>
            </a:extLst>
          </p:cNvPr>
          <p:cNvSpPr txBox="1"/>
          <p:nvPr/>
        </p:nvSpPr>
        <p:spPr>
          <a:xfrm>
            <a:off x="3116770" y="4508754"/>
            <a:ext cx="77509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41E739"/>
              </a:buClr>
              <a:buFont typeface="Arial" panose="020B0604020202020204" pitchFamily="34" charset="0"/>
              <a:buChar char="•"/>
            </a:pPr>
            <a:r>
              <a:rPr lang="en-GB" dirty="0"/>
              <a:t>Can reel info off without any preparation</a:t>
            </a:r>
          </a:p>
          <a:p>
            <a:pPr marL="285750" indent="-285750">
              <a:buClr>
                <a:srgbClr val="41E739"/>
              </a:buClr>
              <a:buFont typeface="Arial" panose="020B0604020202020204" pitchFamily="34" charset="0"/>
              <a:buChar char="•"/>
            </a:pPr>
            <a:r>
              <a:rPr lang="en-GB"/>
              <a:t>Strategies for remembering things without having to look at </a:t>
            </a:r>
            <a:r>
              <a:rPr lang="en-GB" dirty="0"/>
              <a:t>anything</a:t>
            </a:r>
          </a:p>
          <a:p>
            <a:pPr marL="285750" indent="-285750">
              <a:buClr>
                <a:srgbClr val="41E739"/>
              </a:buClr>
              <a:buFont typeface="Arial" panose="020B0604020202020204" pitchFamily="34" charset="0"/>
              <a:buChar char="•"/>
            </a:pPr>
            <a:r>
              <a:rPr lang="en-GB" dirty="0"/>
              <a:t>Feel confident on all key topics and </a:t>
            </a:r>
            <a:r>
              <a:rPr lang="en-GB"/>
              <a:t>sub-topics</a:t>
            </a:r>
            <a:r>
              <a:rPr lang="en-GB" dirty="0"/>
              <a:t> within reason</a:t>
            </a:r>
          </a:p>
          <a:p>
            <a:pPr marL="285750" indent="-285750">
              <a:buClr>
                <a:srgbClr val="41E739"/>
              </a:buClr>
              <a:buFont typeface="Arial" panose="020B0604020202020204" pitchFamily="34" charset="0"/>
              <a:buChar char="•"/>
            </a:pPr>
            <a:r>
              <a:rPr lang="en-GB" dirty="0"/>
              <a:t>Would feel ok if this came up in an assessment or exam</a:t>
            </a:r>
          </a:p>
        </p:txBody>
      </p:sp>
    </p:spTree>
    <p:extLst>
      <p:ext uri="{BB962C8B-B14F-4D97-AF65-F5344CB8AC3E}">
        <p14:creationId xmlns:p14="http://schemas.microsoft.com/office/powerpoint/2010/main" val="33635581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67b0c0-cf1c-42a4-9599-a026ae527e9e">
      <Terms xmlns="http://schemas.microsoft.com/office/infopath/2007/PartnerControls"/>
    </lcf76f155ced4ddcb4097134ff3c332f>
    <TaxCatchAll xmlns="6a977c3e-e5c8-45ef-81da-aa3d2bf9f1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652FC2BCD641429C26D3543DB3F3C2" ma:contentTypeVersion="17" ma:contentTypeDescription="Create a new document." ma:contentTypeScope="" ma:versionID="15afaacde073e73bbc0d918e72da0cc7">
  <xsd:schema xmlns:xsd="http://www.w3.org/2001/XMLSchema" xmlns:xs="http://www.w3.org/2001/XMLSchema" xmlns:p="http://schemas.microsoft.com/office/2006/metadata/properties" xmlns:ns2="3267b0c0-cf1c-42a4-9599-a026ae527e9e" xmlns:ns3="6a977c3e-e5c8-45ef-81da-aa3d2bf9f1c0" targetNamespace="http://schemas.microsoft.com/office/2006/metadata/properties" ma:root="true" ma:fieldsID="a6369522b1daffac59275f1a8fa08454" ns2:_="" ns3:_="">
    <xsd:import namespace="3267b0c0-cf1c-42a4-9599-a026ae527e9e"/>
    <xsd:import namespace="6a977c3e-e5c8-45ef-81da-aa3d2bf9f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b0c0-cf1c-42a4-9599-a026ae527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9da664d-4236-472a-91b7-b3fe6023ea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77c3e-e5c8-45ef-81da-aa3d2bf9f1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3b01d53-82ab-490a-8bc3-8bace21676b2}" ma:internalName="TaxCatchAll" ma:showField="CatchAllData" ma:web="6a977c3e-e5c8-45ef-81da-aa3d2bf9f1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ED770-4FA1-444F-8835-FB9DCEB592C8}">
  <ds:schemaRefs>
    <ds:schemaRef ds:uri="3267b0c0-cf1c-42a4-9599-a026ae527e9e"/>
    <ds:schemaRef ds:uri="6a977c3e-e5c8-45ef-81da-aa3d2bf9f1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A4629E-DA18-47A8-AFA5-35D58868D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AB39E-D8B0-4FC9-BE36-E9FB0C44FAE1}">
  <ds:schemaRefs>
    <ds:schemaRef ds:uri="3267b0c0-cf1c-42a4-9599-a026ae527e9e"/>
    <ds:schemaRef ds:uri="6a977c3e-e5c8-45ef-81da-aa3d2bf9f1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a491559d-cad1-4103-a4a7-a5473d5ff761}" enabled="0" method="" siteId="{a491559d-cad1-4103-a4a7-a5473d5ff7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582</Words>
  <Application>Microsoft Office PowerPoint</Application>
  <PresentationFormat>Widescreen</PresentationFormat>
  <Paragraphs>84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Parents as Partners Study Skills and Revision Support  </vt:lpstr>
      <vt:lpstr>Session aims </vt:lpstr>
      <vt:lpstr>Cognitive Load Theory</vt:lpstr>
      <vt:lpstr>Spaced Repetition and Memory</vt:lpstr>
      <vt:lpstr>Timescales and Expectations</vt:lpstr>
      <vt:lpstr>General Support</vt:lpstr>
      <vt:lpstr>General Support</vt:lpstr>
      <vt:lpstr>Over 1000 responses (Yr 1/2 combined)</vt:lpstr>
      <vt:lpstr>PowerPoint Presentation</vt:lpstr>
      <vt:lpstr>Blurting</vt:lpstr>
      <vt:lpstr>Pomodoro Technique</vt:lpstr>
      <vt:lpstr>Cornell Note-Taking</vt:lpstr>
      <vt:lpstr>Chunking Information</vt:lpstr>
      <vt:lpstr>Past papers and mark schemes</vt:lpstr>
      <vt:lpstr>Summary of Effective Strategies</vt:lpstr>
      <vt:lpstr>Digital Platforms</vt:lpstr>
      <vt:lpstr>Help and Support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Marriott</dc:creator>
  <cp:lastModifiedBy>Theresa Marriott</cp:lastModifiedBy>
  <cp:revision>204</cp:revision>
  <cp:lastPrinted>2025-09-08T07:51:10Z</cp:lastPrinted>
  <dcterms:created xsi:type="dcterms:W3CDTF">2025-07-10T09:11:09Z</dcterms:created>
  <dcterms:modified xsi:type="dcterms:W3CDTF">2026-03-02T19:00:45Z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2025-07-10T00:00:00Z</vt:filetime>
  </property>
  <property fmtid="{D5CDD505-2E9C-101B-9397-08002B2CF9AE}" pid="5" name="Producer">
    <vt:lpwstr>Adobe PDF Library 25.1.51</vt:lpwstr>
  </property>
  <property fmtid="{D5CDD505-2E9C-101B-9397-08002B2CF9AE}" pid="6" name="ContentTypeId">
    <vt:lpwstr>0x010100DC652FC2BCD641429C26D3543DB3F3C2</vt:lpwstr>
  </property>
  <property fmtid="{D5CDD505-2E9C-101B-9397-08002B2CF9AE}" pid="7" name="MediaServiceImageTags">
    <vt:lpwstr/>
  </property>
</Properties>
</file>